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53"/>
  </p:notesMasterIdLst>
  <p:sldIdLst>
    <p:sldId id="263" r:id="rId5"/>
    <p:sldId id="360" r:id="rId6"/>
    <p:sldId id="353" r:id="rId7"/>
    <p:sldId id="265" r:id="rId8"/>
    <p:sldId id="264" r:id="rId9"/>
    <p:sldId id="322" r:id="rId10"/>
    <p:sldId id="282" r:id="rId11"/>
    <p:sldId id="303" r:id="rId12"/>
    <p:sldId id="361" r:id="rId13"/>
    <p:sldId id="267" r:id="rId14"/>
    <p:sldId id="298" r:id="rId15"/>
    <p:sldId id="270" r:id="rId16"/>
    <p:sldId id="308" r:id="rId17"/>
    <p:sldId id="295" r:id="rId18"/>
    <p:sldId id="328" r:id="rId19"/>
    <p:sldId id="362" r:id="rId20"/>
    <p:sldId id="339" r:id="rId21"/>
    <p:sldId id="326" r:id="rId22"/>
    <p:sldId id="359" r:id="rId23"/>
    <p:sldId id="356" r:id="rId24"/>
    <p:sldId id="285" r:id="rId25"/>
    <p:sldId id="314" r:id="rId26"/>
    <p:sldId id="287" r:id="rId27"/>
    <p:sldId id="336" r:id="rId28"/>
    <p:sldId id="327" r:id="rId29"/>
    <p:sldId id="288" r:id="rId30"/>
    <p:sldId id="318" r:id="rId31"/>
    <p:sldId id="319" r:id="rId32"/>
    <p:sldId id="320" r:id="rId33"/>
    <p:sldId id="321" r:id="rId34"/>
    <p:sldId id="293" r:id="rId35"/>
    <p:sldId id="355" r:id="rId36"/>
    <p:sldId id="368" r:id="rId37"/>
    <p:sldId id="370" r:id="rId38"/>
    <p:sldId id="279" r:id="rId39"/>
    <p:sldId id="363" r:id="rId40"/>
    <p:sldId id="364" r:id="rId41"/>
    <p:sldId id="280" r:id="rId42"/>
    <p:sldId id="290" r:id="rId43"/>
    <p:sldId id="311" r:id="rId44"/>
    <p:sldId id="367" r:id="rId45"/>
    <p:sldId id="366" r:id="rId46"/>
    <p:sldId id="269" r:id="rId47"/>
    <p:sldId id="357" r:id="rId48"/>
    <p:sldId id="358" r:id="rId49"/>
    <p:sldId id="299" r:id="rId50"/>
    <p:sldId id="354" r:id="rId51"/>
    <p:sldId id="296" r:id="rId52"/>
  </p:sldIdLst>
  <p:sldSz cx="9367838" cy="624522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A4A3A4"/>
          </p15:clr>
        </p15:guide>
        <p15:guide id="2" pos="29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183"/>
    <a:srgbClr val="FFD966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6"/>
    <p:restoredTop sz="94621"/>
  </p:normalViewPr>
  <p:slideViewPr>
    <p:cSldViewPr snapToGrid="0" snapToObjects="1">
      <p:cViewPr varScale="1">
        <p:scale>
          <a:sx n="149" d="100"/>
          <a:sy n="149" d="100"/>
        </p:scale>
        <p:origin x="1608" y="176"/>
      </p:cViewPr>
      <p:guideLst>
        <p:guide orient="horz" pos="516"/>
        <p:guide pos="29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media/image1.tiff>
</file>

<file path=ppt/media/image10.png>
</file>

<file path=ppt/media/image11.tiff>
</file>

<file path=ppt/media/image12.tiff>
</file>

<file path=ppt/media/image13.jpg>
</file>

<file path=ppt/media/image14.pn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C1243-1709-0F42-BDBA-5F8D26185BAC}" type="datetimeFigureOut">
              <a:rPr lang="de-DE" smtClean="0"/>
              <a:t>10.11.19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769E7-4C99-8F48-A336-4960888490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3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842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www.ics.uci.edu</a:t>
            </a:r>
            <a:r>
              <a:rPr lang="en-US"/>
              <a:t>/~fielding/pubs/dissertation/</a:t>
            </a:r>
            <a:r>
              <a:rPr lang="en-US" err="1"/>
              <a:t>rest_arch_style.htm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2441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45355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6713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14485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7679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76702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63820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48633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84324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1095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5469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9762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1360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783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289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4259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449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778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0582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3301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374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588" y="1022078"/>
            <a:ext cx="7962662" cy="2174264"/>
          </a:xfrm>
        </p:spPr>
        <p:txBody>
          <a:bodyPr anchor="b"/>
          <a:lstStyle>
            <a:lvl1pPr algn="ctr"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980" y="3280189"/>
            <a:ext cx="7025879" cy="1507817"/>
          </a:xfrm>
        </p:spPr>
        <p:txBody>
          <a:bodyPr/>
          <a:lstStyle>
            <a:lvl1pPr marL="0" indent="0" algn="ctr">
              <a:buNone/>
              <a:defRPr sz="2185"/>
            </a:lvl1pPr>
            <a:lvl2pPr marL="416326" indent="0" algn="ctr">
              <a:buNone/>
              <a:defRPr sz="1821"/>
            </a:lvl2pPr>
            <a:lvl3pPr marL="832653" indent="0" algn="ctr">
              <a:buNone/>
              <a:defRPr sz="1639"/>
            </a:lvl3pPr>
            <a:lvl4pPr marL="1248979" indent="0" algn="ctr">
              <a:buNone/>
              <a:defRPr sz="1457"/>
            </a:lvl4pPr>
            <a:lvl5pPr marL="1665305" indent="0" algn="ctr">
              <a:buNone/>
              <a:defRPr sz="1457"/>
            </a:lvl5pPr>
            <a:lvl6pPr marL="2081632" indent="0" algn="ctr">
              <a:buNone/>
              <a:defRPr sz="1457"/>
            </a:lvl6pPr>
            <a:lvl7pPr marL="2497958" indent="0" algn="ctr">
              <a:buNone/>
              <a:defRPr sz="1457"/>
            </a:lvl7pPr>
            <a:lvl8pPr marL="2914284" indent="0" algn="ctr">
              <a:buNone/>
              <a:defRPr sz="1457"/>
            </a:lvl8pPr>
            <a:lvl9pPr marL="3330611" indent="0" algn="ctr">
              <a:buNone/>
              <a:defRPr sz="1457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CB72-B2CD-5745-8D50-0EF5CBCB3820}" type="datetime1">
              <a:rPr lang="de-DE" smtClean="0"/>
              <a:t>10.11.19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14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BA30-5544-BE4A-B3FB-0719C426D003}" type="datetime1">
              <a:rPr lang="de-DE" smtClean="0"/>
              <a:t>10.11.19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44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3860" y="332500"/>
            <a:ext cx="2019940" cy="529254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4039" y="332500"/>
            <a:ext cx="5942722" cy="529254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267D-6B15-5D4F-9C0D-D84058FD438E}" type="datetime1">
              <a:rPr lang="de-DE" smtClean="0"/>
              <a:t>10.11.19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978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966" y="132440"/>
            <a:ext cx="7377781" cy="1180792"/>
          </a:xfrm>
        </p:spPr>
        <p:txBody>
          <a:bodyPr/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964" y="1707028"/>
            <a:ext cx="5902064" cy="3934492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708950" y="1706215"/>
            <a:ext cx="1327110" cy="3935305"/>
          </a:xfrm>
        </p:spPr>
        <p:txBody>
          <a:bodyPr/>
          <a:lstStyle>
            <a:lvl1pPr marL="0" indent="0">
              <a:lnSpc>
                <a:spcPts val="1229"/>
              </a:lnSpc>
              <a:spcAft>
                <a:spcPts val="0"/>
              </a:spcAft>
              <a:buFontTx/>
              <a:buNone/>
              <a:defRPr sz="1025">
                <a:solidFill>
                  <a:schemeClr val="tx2"/>
                </a:solidFill>
              </a:defRPr>
            </a:lvl1pPr>
            <a:lvl2pPr marL="221292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2pPr>
            <a:lvl3pPr marL="36882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3pPr>
            <a:lvl4pPr marL="552974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4pPr>
            <a:lvl5pPr marL="73025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2755322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527-9197-044C-B5BA-9255680CCCBC}" type="datetime1">
              <a:rPr lang="de-DE" smtClean="0"/>
              <a:t>10.11.19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40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60" y="1556971"/>
            <a:ext cx="8079760" cy="2597840"/>
          </a:xfrm>
        </p:spPr>
        <p:txBody>
          <a:bodyPr anchor="b"/>
          <a:lstStyle>
            <a:lvl1pPr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160" y="4179387"/>
            <a:ext cx="8079760" cy="1366143"/>
          </a:xfrm>
        </p:spPr>
        <p:txBody>
          <a:bodyPr/>
          <a:lstStyle>
            <a:lvl1pPr marL="0" indent="0">
              <a:buNone/>
              <a:defRPr sz="2185">
                <a:solidFill>
                  <a:schemeClr val="tx1"/>
                </a:solidFill>
              </a:defRPr>
            </a:lvl1pPr>
            <a:lvl2pPr marL="416326" indent="0">
              <a:buNone/>
              <a:defRPr sz="1821">
                <a:solidFill>
                  <a:schemeClr val="tx1">
                    <a:tint val="75000"/>
                  </a:schemeClr>
                </a:solidFill>
              </a:defRPr>
            </a:lvl2pPr>
            <a:lvl3pPr marL="832653" indent="0">
              <a:buNone/>
              <a:defRPr sz="1639">
                <a:solidFill>
                  <a:schemeClr val="tx1">
                    <a:tint val="75000"/>
                  </a:schemeClr>
                </a:solidFill>
              </a:defRPr>
            </a:lvl3pPr>
            <a:lvl4pPr marL="1248979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4pPr>
            <a:lvl5pPr marL="1665305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5pPr>
            <a:lvl6pPr marL="2081632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6pPr>
            <a:lvl7pPr marL="2497958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7pPr>
            <a:lvl8pPr marL="2914284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8pPr>
            <a:lvl9pPr marL="3330611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C757-045A-354E-B3AB-B3FB486AE655}" type="datetime1">
              <a:rPr lang="de-DE" smtClean="0"/>
              <a:t>10.11.19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396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4039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2468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73B7B-886F-EE44-BA78-91B0EC37754F}" type="datetime1">
              <a:rPr lang="de-DE" smtClean="0"/>
              <a:t>10.11.19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6653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332502"/>
            <a:ext cx="8079760" cy="12071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260" y="1530948"/>
            <a:ext cx="3963034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260" y="2281242"/>
            <a:ext cx="3963034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2469" y="1530948"/>
            <a:ext cx="3982551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2469" y="2281242"/>
            <a:ext cx="3982551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3DE2C-45BA-1143-BE3D-FFFDA69B133B}" type="datetime1">
              <a:rPr lang="de-DE" smtClean="0"/>
              <a:t>10.11.19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982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64F6F-24CF-D746-9E98-D714D9FCE11A}" type="datetime1">
              <a:rPr lang="de-DE" smtClean="0"/>
              <a:t>10.11.19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4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72D44-2AD0-774F-B762-46A23242EEBA}" type="datetime1">
              <a:rPr lang="de-DE" smtClean="0"/>
              <a:t>10.11.19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4656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2551" y="899198"/>
            <a:ext cx="4742468" cy="4438158"/>
          </a:xfrm>
        </p:spPr>
        <p:txBody>
          <a:bodyPr/>
          <a:lstStyle>
            <a:lvl1pPr>
              <a:defRPr sz="2914"/>
            </a:lvl1pPr>
            <a:lvl2pPr>
              <a:defRPr sz="2550"/>
            </a:lvl2pPr>
            <a:lvl3pPr>
              <a:defRPr sz="2185"/>
            </a:lvl3pPr>
            <a:lvl4pPr>
              <a:defRPr sz="1821"/>
            </a:lvl4pPr>
            <a:lvl5pPr>
              <a:defRPr sz="1821"/>
            </a:lvl5pPr>
            <a:lvl6pPr>
              <a:defRPr sz="1821"/>
            </a:lvl6pPr>
            <a:lvl7pPr>
              <a:defRPr sz="1821"/>
            </a:lvl7pPr>
            <a:lvl8pPr>
              <a:defRPr sz="1821"/>
            </a:lvl8pPr>
            <a:lvl9pPr>
              <a:defRPr sz="1821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3A9D-34B2-2F45-9D8F-4A9B007F2987}" type="datetime1">
              <a:rPr lang="de-DE" smtClean="0"/>
              <a:t>10.11.19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4134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2551" y="899198"/>
            <a:ext cx="4742468" cy="4438158"/>
          </a:xfrm>
        </p:spPr>
        <p:txBody>
          <a:bodyPr anchor="t"/>
          <a:lstStyle>
            <a:lvl1pPr marL="0" indent="0">
              <a:buNone/>
              <a:defRPr sz="2914"/>
            </a:lvl1pPr>
            <a:lvl2pPr marL="416326" indent="0">
              <a:buNone/>
              <a:defRPr sz="2550"/>
            </a:lvl2pPr>
            <a:lvl3pPr marL="832653" indent="0">
              <a:buNone/>
              <a:defRPr sz="2185"/>
            </a:lvl3pPr>
            <a:lvl4pPr marL="1248979" indent="0">
              <a:buNone/>
              <a:defRPr sz="1821"/>
            </a:lvl4pPr>
            <a:lvl5pPr marL="1665305" indent="0">
              <a:buNone/>
              <a:defRPr sz="1821"/>
            </a:lvl5pPr>
            <a:lvl6pPr marL="2081632" indent="0">
              <a:buNone/>
              <a:defRPr sz="1821"/>
            </a:lvl6pPr>
            <a:lvl7pPr marL="2497958" indent="0">
              <a:buNone/>
              <a:defRPr sz="1821"/>
            </a:lvl7pPr>
            <a:lvl8pPr marL="2914284" indent="0">
              <a:buNone/>
              <a:defRPr sz="1821"/>
            </a:lvl8pPr>
            <a:lvl9pPr marL="3330611" indent="0">
              <a:buNone/>
              <a:defRPr sz="1821"/>
            </a:lvl9pPr>
          </a:lstStyle>
          <a:p>
            <a:r>
              <a:rPr lang="de-DE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98153-480E-7148-8381-E708B4620BEA}" type="datetime1">
              <a:rPr lang="de-DE" smtClean="0"/>
              <a:t>10.11.19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5305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4039" y="332502"/>
            <a:ext cx="8079760" cy="12071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039" y="1662502"/>
            <a:ext cx="8079760" cy="3962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039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845BA-8C27-AD4C-BD98-134EED74A51F}" type="datetime1">
              <a:rPr lang="de-DE" smtClean="0"/>
              <a:t>10.11.19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3097" y="5788400"/>
            <a:ext cx="3161645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6035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6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lvl1pPr algn="l" defTabSz="832653" rtl="0" eaLnBrk="1" latinLnBrk="0" hangingPunct="1">
        <a:lnSpc>
          <a:spcPct val="90000"/>
        </a:lnSpc>
        <a:spcBef>
          <a:spcPct val="0"/>
        </a:spcBef>
        <a:buNone/>
        <a:defRPr sz="40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163" indent="-208163" algn="l" defTabSz="832653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2550" kern="1200">
          <a:solidFill>
            <a:schemeClr val="tx1"/>
          </a:solidFill>
          <a:latin typeface="+mn-lt"/>
          <a:ea typeface="+mn-ea"/>
          <a:cs typeface="+mn-cs"/>
        </a:defRPr>
      </a:lvl1pPr>
      <a:lvl2pPr marL="624489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2185" kern="1200">
          <a:solidFill>
            <a:schemeClr val="tx1"/>
          </a:solidFill>
          <a:latin typeface="+mn-lt"/>
          <a:ea typeface="+mn-ea"/>
          <a:cs typeface="+mn-cs"/>
        </a:defRPr>
      </a:lvl2pPr>
      <a:lvl3pPr marL="1040816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821" kern="1200">
          <a:solidFill>
            <a:schemeClr val="tx1"/>
          </a:solidFill>
          <a:latin typeface="+mn-lt"/>
          <a:ea typeface="+mn-ea"/>
          <a:cs typeface="+mn-cs"/>
        </a:defRPr>
      </a:lvl3pPr>
      <a:lvl4pPr marL="1457142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873468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289795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706121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3122447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538774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1pPr>
      <a:lvl2pPr marL="416326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2pPr>
      <a:lvl3pPr marL="832653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3pPr>
      <a:lvl4pPr marL="1248979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665305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081632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497958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2914284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330611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56D74A-FCEC-4DAD-AE24-F1D095D37158}"/>
              </a:ext>
            </a:extLst>
          </p:cNvPr>
          <p:cNvSpPr txBox="1"/>
          <p:nvPr/>
        </p:nvSpPr>
        <p:spPr>
          <a:xfrm>
            <a:off x="747298" y="2047417"/>
            <a:ext cx="793482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>
                <a:solidFill>
                  <a:srgbClr val="2F5496"/>
                </a:solidFill>
                <a:latin typeface="Franklin Gothic Heavy"/>
              </a:rPr>
              <a:t>GraphQL on ASP.NET Core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4BBFD-1D46-4F84-95C3-5BE3705AAF59}"/>
              </a:ext>
            </a:extLst>
          </p:cNvPr>
          <p:cNvSpPr txBox="1"/>
          <p:nvPr/>
        </p:nvSpPr>
        <p:spPr>
          <a:xfrm>
            <a:off x="2135409" y="2817742"/>
            <a:ext cx="52550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595959"/>
                </a:solidFill>
                <a:latin typeface="Franklin Gothic Heavy"/>
              </a:rPr>
              <a:t>WITH</a:t>
            </a:r>
            <a:endParaRPr lang="en-US">
              <a:solidFill>
                <a:srgbClr val="595959"/>
              </a:solidFill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700CD-738A-B146-895F-367188B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25" y="296541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2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5">
        <p159:morph option="byObject"/>
      </p:transition>
    </mc:Choice>
    <mc:Fallback xmlns="">
      <p:transition spd="slow" advTm="295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0DEE9A-079C-F946-8285-B64C19DC5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521" y="-3490316"/>
            <a:ext cx="9682613" cy="1411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6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247">
        <p159:morph option="byObject"/>
      </p:transition>
    </mc:Choice>
    <mc:Fallback xmlns="">
      <p:transition spd="slow" advTm="10247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2FAC0-18C7-0C40-A099-55B26C64E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452" y="-6620651"/>
            <a:ext cx="9561850" cy="139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32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90">
        <p159:morph option="byObject"/>
      </p:transition>
    </mc:Choice>
    <mc:Fallback xmlns="">
      <p:transition spd="slow" advTm="1139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52C8BD-1015-2C4B-A5E1-494EB34063E1}"/>
              </a:ext>
            </a:extLst>
          </p:cNvPr>
          <p:cNvSpPr/>
          <p:nvPr/>
        </p:nvSpPr>
        <p:spPr>
          <a:xfrm>
            <a:off x="2371059" y="1430048"/>
            <a:ext cx="4661711" cy="32932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anchor="t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GET</a:t>
            </a:r>
            <a:br>
              <a:rPr lang="en-US" sz="1600">
                <a:solidFill>
                  <a:srgbClr val="C00000"/>
                </a:solidFill>
                <a:latin typeface="Consolas"/>
              </a:rPr>
            </a:br>
            <a:r>
              <a:rPr lang="en-US" sz="1600">
                <a:solidFill>
                  <a:srgbClr val="C00000"/>
                </a:solidFill>
                <a:latin typeface="Consolas"/>
              </a:rPr>
              <a:t>https://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webservices.amazon.com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onca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/xml?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AWSECommerceService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AWSAccessKeyId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=mY-Sup3r-s3cr3!-k3y&amp;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AssociateTag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=12345&amp;  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Operation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ItemLookup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ItemId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=0316067938&amp;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ResponseGroup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=Reviews&amp;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TruncateReviewsAt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=256&amp;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IncludeReviewsSummary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=False&amp;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Version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=2013-08-01&amp;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Timestamp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YYYY-MM-DDThh:mm:ssZ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]&amp;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Signature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=[Request Signature]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62546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991">
        <p159:morph option="byObject"/>
      </p:transition>
    </mc:Choice>
    <mc:Fallback xmlns="">
      <p:transition spd="slow" advTm="80991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5100816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What is GraphQL?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687355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GraphQL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2A73A-ABDE-0145-9147-34B992BDA977}"/>
              </a:ext>
            </a:extLst>
          </p:cNvPr>
          <p:cNvSpPr txBox="1"/>
          <p:nvPr/>
        </p:nvSpPr>
        <p:spPr>
          <a:xfrm>
            <a:off x="4329085" y="1425460"/>
            <a:ext cx="465142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rgbClr val="BF9000"/>
                </a:solidFill>
                <a:latin typeface="Arial Black"/>
              </a:rPr>
              <a:t>No over- or under-fetching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5BB63-998F-F548-BC14-CC06BBD671CF}"/>
              </a:ext>
            </a:extLst>
          </p:cNvPr>
          <p:cNvSpPr/>
          <p:nvPr/>
        </p:nvSpPr>
        <p:spPr>
          <a:xfrm>
            <a:off x="756019" y="4050830"/>
            <a:ext cx="1883259" cy="36933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>
                <a:solidFill>
                  <a:schemeClr val="accent4">
                    <a:lumMod val="75000"/>
                  </a:schemeClr>
                </a:solidFill>
                <a:latin typeface="Arial Black"/>
              </a:rPr>
              <a:t>One Request</a:t>
            </a:r>
            <a:endParaRPr lang="en-US">
              <a:solidFill>
                <a:schemeClr val="accent4">
                  <a:lumMod val="75000"/>
                </a:schemeClr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C4B46-8298-5444-965B-FEB0A3CA5465}"/>
              </a:ext>
            </a:extLst>
          </p:cNvPr>
          <p:cNvSpPr/>
          <p:nvPr/>
        </p:nvSpPr>
        <p:spPr>
          <a:xfrm>
            <a:off x="4743545" y="4453384"/>
            <a:ext cx="296138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2E75B5"/>
                </a:solidFill>
                <a:latin typeface="Arial Black"/>
              </a:rPr>
              <a:t>Type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D55C9-FE8F-5349-9E29-338218071A3B}"/>
              </a:ext>
            </a:extLst>
          </p:cNvPr>
          <p:cNvSpPr/>
          <p:nvPr/>
        </p:nvSpPr>
        <p:spPr>
          <a:xfrm>
            <a:off x="6934816" y="3679390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 dirty="0">
                <a:solidFill>
                  <a:srgbClr val="C55A11"/>
                </a:solidFill>
                <a:latin typeface="Arial Black"/>
              </a:rPr>
              <a:t>No versioning</a:t>
            </a:r>
            <a:endParaRPr lang="en-US" sz="1400" dirty="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D00953-908D-A244-BFA5-F9A4DE7A2527}"/>
              </a:ext>
            </a:extLst>
          </p:cNvPr>
          <p:cNvSpPr/>
          <p:nvPr/>
        </p:nvSpPr>
        <p:spPr>
          <a:xfrm>
            <a:off x="1022893" y="1793538"/>
            <a:ext cx="2346946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538135"/>
                </a:solidFill>
                <a:latin typeface="Arial Black"/>
              </a:rPr>
              <a:t>Simplicity</a:t>
            </a:r>
            <a:endParaRPr lang="en-US" sz="28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7447FB-63F5-0A44-84B0-C2135FFF3202}"/>
              </a:ext>
            </a:extLst>
          </p:cNvPr>
          <p:cNvSpPr/>
          <p:nvPr/>
        </p:nvSpPr>
        <p:spPr>
          <a:xfrm>
            <a:off x="2194313" y="594780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One Endpoint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B8D231-622F-4A01-B4E1-B29DBEC21052}"/>
              </a:ext>
            </a:extLst>
          </p:cNvPr>
          <p:cNvSpPr/>
          <p:nvPr/>
        </p:nvSpPr>
        <p:spPr>
          <a:xfrm>
            <a:off x="1525824" y="5153835"/>
            <a:ext cx="2607843" cy="27699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00">
                <a:solidFill>
                  <a:srgbClr val="538135"/>
                </a:solidFill>
                <a:latin typeface="Arial Black"/>
              </a:rPr>
              <a:t>Documentation</a:t>
            </a:r>
            <a:endParaRPr lang="en-US" sz="12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D974CD-006D-BD46-A16D-FF553FE9EC25}"/>
              </a:ext>
            </a:extLst>
          </p:cNvPr>
          <p:cNvSpPr/>
          <p:nvPr/>
        </p:nvSpPr>
        <p:spPr>
          <a:xfrm>
            <a:off x="897428" y="3074149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>
                <a:solidFill>
                  <a:srgbClr val="C55A11"/>
                </a:solidFill>
                <a:latin typeface="Arial Black"/>
              </a:rPr>
              <a:t>Predictability</a:t>
            </a:r>
            <a:endParaRPr lang="en-US" sz="140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8ABAED-925A-5049-8B7B-CF5143D1C187}"/>
              </a:ext>
            </a:extLst>
          </p:cNvPr>
          <p:cNvSpPr/>
          <p:nvPr/>
        </p:nvSpPr>
        <p:spPr>
          <a:xfrm>
            <a:off x="5926675" y="2471238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Real-time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46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513">
        <p159:morph option="byObject"/>
      </p:transition>
    </mc:Choice>
    <mc:Fallback xmlns="">
      <p:transition spd="slow" advTm="885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9" grpId="0"/>
      <p:bldP spid="10" grpId="0"/>
      <p:bldP spid="12" grpId="0"/>
      <p:bldP spid="14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9665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F7DED-6496-514B-B2FF-ED25C21B8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6893" y="-1"/>
            <a:ext cx="11104731" cy="624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501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97E739-A050-4149-9C18-FE80387BE3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296897"/>
              </p:ext>
            </p:extLst>
          </p:nvPr>
        </p:nvGraphicFramePr>
        <p:xfrm>
          <a:off x="738187" y="791309"/>
          <a:ext cx="7667625" cy="227864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26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Events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Subscriptions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N/A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87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28A1FC-8656-F447-9715-0E6D60746C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152345"/>
              </p:ext>
            </p:extLst>
          </p:nvPr>
        </p:nvGraphicFramePr>
        <p:xfrm>
          <a:off x="738187" y="791309"/>
          <a:ext cx="7667625" cy="176209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Write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Mutation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71A4A5-83AD-7F48-B929-471BF25004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636034"/>
              </p:ext>
            </p:extLst>
          </p:nvPr>
        </p:nvGraphicFramePr>
        <p:xfrm>
          <a:off x="738187" y="791308"/>
          <a:ext cx="7667625" cy="103309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Read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Query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GET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0DB9184-1353-7A4F-9B1D-0B60AB7C5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29638"/>
              </p:ext>
            </p:extLst>
          </p:nvPr>
        </p:nvGraphicFramePr>
        <p:xfrm>
          <a:off x="738187" y="791309"/>
          <a:ext cx="7667625" cy="51654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Operation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GraphQL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REST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68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77828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What GraphQL is not: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 database query language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Solution for binary streams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Facebooks version of OData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Bound to a specific data source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HTTP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the JavaScript world</a:t>
            </a:r>
          </a:p>
        </p:txBody>
      </p:sp>
    </p:spTree>
    <p:extLst>
      <p:ext uri="{BB962C8B-B14F-4D97-AF65-F5344CB8AC3E}">
        <p14:creationId xmlns:p14="http://schemas.microsoft.com/office/powerpoint/2010/main" val="2581147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1EC8CCE-E7CB-EC43-AF9B-80C3CBBD3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65" y="1263841"/>
            <a:ext cx="9150873" cy="371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241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Challenges with GraphQL: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Fetching data in a consistent way throughout your graph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Scaling a single graph to multiple projects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Estimating the performance impact of requests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Implementing rate limits</a:t>
            </a:r>
          </a:p>
        </p:txBody>
      </p:sp>
    </p:spTree>
    <p:extLst>
      <p:ext uri="{BB962C8B-B14F-4D97-AF65-F5344CB8AC3E}">
        <p14:creationId xmlns:p14="http://schemas.microsoft.com/office/powerpoint/2010/main" val="2159881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1299423">
            <a:off x="684478" y="2584541"/>
            <a:ext cx="7911925" cy="830997"/>
          </a:xfrm>
          <a:prstGeom prst="rect">
            <a:avLst/>
          </a:prstGeom>
          <a:solidFill>
            <a:schemeClr val="accent4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dirty="0">
                <a:solidFill>
                  <a:srgbClr val="525252"/>
                </a:solidFill>
                <a:latin typeface="Britannic Bold"/>
              </a:rPr>
              <a:t>Fetching Data</a:t>
            </a:r>
            <a:endParaRPr lang="en-US" sz="4800" dirty="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557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168">
        <p159:morph option="byObject"/>
      </p:transition>
    </mc:Choice>
    <mc:Fallback xmlns="">
      <p:transition spd="slow" advTm="43168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7F0856-4014-654A-A636-6A41D08FDC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62"/>
          <a:stretch/>
        </p:blipFill>
        <p:spPr>
          <a:xfrm>
            <a:off x="2487919" y="171610"/>
            <a:ext cx="4392000" cy="590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91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" y="10"/>
            <a:ext cx="8187219" cy="6245215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8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2846F6-CD96-4740-B14D-F770AFC4EFFA}"/>
              </a:ext>
            </a:extLst>
          </p:cNvPr>
          <p:cNvSpPr/>
          <p:nvPr/>
        </p:nvSpPr>
        <p:spPr>
          <a:xfrm>
            <a:off x="497542" y="2045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BEA12-6E30-4441-93AB-67EEC7417FA1}"/>
              </a:ext>
            </a:extLst>
          </p:cNvPr>
          <p:cNvSpPr/>
          <p:nvPr/>
        </p:nvSpPr>
        <p:spPr>
          <a:xfrm rot="16200000">
            <a:off x="3898614" y="2519213"/>
            <a:ext cx="2205468" cy="63485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DataLoader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81F041-6141-BB48-8898-56FCA84BE338}"/>
              </a:ext>
            </a:extLst>
          </p:cNvPr>
          <p:cNvCxnSpPr>
            <a:cxnSpLocks/>
          </p:cNvCxnSpPr>
          <p:nvPr/>
        </p:nvCxnSpPr>
        <p:spPr>
          <a:xfrm>
            <a:off x="3019245" y="2807248"/>
            <a:ext cx="13457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1E67A8C-8CB6-FE4F-B85F-FB01BB63DC32}"/>
              </a:ext>
            </a:extLst>
          </p:cNvPr>
          <p:cNvSpPr/>
          <p:nvPr/>
        </p:nvSpPr>
        <p:spPr>
          <a:xfrm>
            <a:off x="649942" y="2197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2C9352-B602-644D-823E-AA7187493956}"/>
              </a:ext>
            </a:extLst>
          </p:cNvPr>
          <p:cNvSpPr/>
          <p:nvPr/>
        </p:nvSpPr>
        <p:spPr>
          <a:xfrm>
            <a:off x="802342" y="2350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AE3582-692F-1745-ADC4-FA328F4393BD}"/>
              </a:ext>
            </a:extLst>
          </p:cNvPr>
          <p:cNvSpPr/>
          <p:nvPr/>
        </p:nvSpPr>
        <p:spPr>
          <a:xfrm>
            <a:off x="954742" y="2502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A3C8ED-526F-4C43-91D1-AF635752F3F1}"/>
              </a:ext>
            </a:extLst>
          </p:cNvPr>
          <p:cNvSpPr/>
          <p:nvPr/>
        </p:nvSpPr>
        <p:spPr>
          <a:xfrm>
            <a:off x="1107142" y="2654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6C5DC-FCC5-F64F-AD9E-D3CEEB281EE5}"/>
              </a:ext>
            </a:extLst>
          </p:cNvPr>
          <p:cNvSpPr/>
          <p:nvPr/>
        </p:nvSpPr>
        <p:spPr>
          <a:xfrm>
            <a:off x="1259542" y="2807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BD0461-6E9A-3147-B003-F6BD6CC84EA2}"/>
              </a:ext>
            </a:extLst>
          </p:cNvPr>
          <p:cNvSpPr/>
          <p:nvPr/>
        </p:nvSpPr>
        <p:spPr>
          <a:xfrm>
            <a:off x="1411942" y="2959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82A8722-2C39-B146-B289-84D4515D772A}"/>
              </a:ext>
            </a:extLst>
          </p:cNvPr>
          <p:cNvSpPr/>
          <p:nvPr/>
        </p:nvSpPr>
        <p:spPr>
          <a:xfrm>
            <a:off x="1564342" y="3112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F61FBA-25A0-A846-8CD9-52A759FEE93D}"/>
              </a:ext>
            </a:extLst>
          </p:cNvPr>
          <p:cNvSpPr/>
          <p:nvPr/>
        </p:nvSpPr>
        <p:spPr>
          <a:xfrm>
            <a:off x="1716742" y="3264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9D4107-0618-DF45-8187-E81C85E8AA78}"/>
              </a:ext>
            </a:extLst>
          </p:cNvPr>
          <p:cNvSpPr/>
          <p:nvPr/>
        </p:nvSpPr>
        <p:spPr>
          <a:xfrm>
            <a:off x="1869142" y="3416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34D1E8E-9997-D04E-8F96-945BEF76E141}"/>
              </a:ext>
            </a:extLst>
          </p:cNvPr>
          <p:cNvSpPr/>
          <p:nvPr/>
        </p:nvSpPr>
        <p:spPr>
          <a:xfrm>
            <a:off x="2021542" y="3569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31" name="Magnetic Disk 30">
            <a:extLst>
              <a:ext uri="{FF2B5EF4-FFF2-40B4-BE49-F238E27FC236}">
                <a16:creationId xmlns:a16="http://schemas.microsoft.com/office/drawing/2014/main" id="{4B5C13F9-C1F5-D445-B5FF-4510110DDCE1}"/>
              </a:ext>
            </a:extLst>
          </p:cNvPr>
          <p:cNvSpPr/>
          <p:nvPr/>
        </p:nvSpPr>
        <p:spPr>
          <a:xfrm>
            <a:off x="6572976" y="16533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253795E-8628-B843-99EE-A54779616D03}"/>
              </a:ext>
            </a:extLst>
          </p:cNvPr>
          <p:cNvCxnSpPr>
            <a:cxnSpLocks/>
          </p:cNvCxnSpPr>
          <p:nvPr/>
        </p:nvCxnSpPr>
        <p:spPr>
          <a:xfrm flipV="1">
            <a:off x="5416542" y="2230321"/>
            <a:ext cx="1027390" cy="57692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Magnetic Disk 35">
            <a:extLst>
              <a:ext uri="{FF2B5EF4-FFF2-40B4-BE49-F238E27FC236}">
                <a16:creationId xmlns:a16="http://schemas.microsoft.com/office/drawing/2014/main" id="{A7F89277-0C56-7840-8032-3A50F2918516}"/>
              </a:ext>
            </a:extLst>
          </p:cNvPr>
          <p:cNvSpPr/>
          <p:nvPr/>
        </p:nvSpPr>
        <p:spPr>
          <a:xfrm>
            <a:off x="6572976" y="28725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Cache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AD1578B-3A85-8348-8541-19C2405E1CA8}"/>
              </a:ext>
            </a:extLst>
          </p:cNvPr>
          <p:cNvCxnSpPr>
            <a:cxnSpLocks/>
          </p:cNvCxnSpPr>
          <p:nvPr/>
        </p:nvCxnSpPr>
        <p:spPr>
          <a:xfrm>
            <a:off x="5416319" y="2874425"/>
            <a:ext cx="849514" cy="6422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081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887463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>
            <a:off x="778179" y="2497409"/>
            <a:ext cx="791192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dirty="0">
                <a:solidFill>
                  <a:srgbClr val="833C0B"/>
                </a:solidFill>
                <a:latin typeface="Britannic Bold"/>
              </a:rPr>
              <a:t>Scaling Your Graph</a:t>
            </a:r>
            <a:endParaRPr lang="en-US" dirty="0">
              <a:solidFill>
                <a:srgbClr val="833C0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251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11">
        <p159:morph option="byObject"/>
      </p:transition>
    </mc:Choice>
    <mc:Fallback xmlns="">
      <p:transition spd="slow" advTm="11311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High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6235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Unrestricted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40184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Low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1A4242-D6A4-1F4B-85DE-225CAA2A7E6C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359845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AE0C68-948B-7141-B832-2E2EB8E6F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367838" cy="624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668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DB7A0-32AB-7F40-A9CB-03B8FA548E2F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2776464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673611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Conclusion: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a great way to expose APIs in a more human-readable way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Data fetching and aggregation is moved into the server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The type system protects the consumer from malformed 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introduces new challenges for scaling APIs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NOT always a good solution (e.g. Binary Streams)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2372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39588924-B4ED-D044-89C2-C291EF059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/>
                <a:cs typeface="Calibri Light"/>
              </a:rPr>
              <a:t>What do GraphQL clients look like?</a:t>
            </a:r>
          </a:p>
        </p:txBody>
      </p:sp>
    </p:spTree>
    <p:extLst>
      <p:ext uri="{BB962C8B-B14F-4D97-AF65-F5344CB8AC3E}">
        <p14:creationId xmlns:p14="http://schemas.microsoft.com/office/powerpoint/2010/main" val="1594327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816834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Britannic Bold"/>
                <a:cs typeface="Calibri Light"/>
              </a:rPr>
              <a:t>How can we do microservices with that?</a:t>
            </a:r>
          </a:p>
        </p:txBody>
      </p:sp>
    </p:spTree>
    <p:extLst>
      <p:ext uri="{BB962C8B-B14F-4D97-AF65-F5344CB8AC3E}">
        <p14:creationId xmlns:p14="http://schemas.microsoft.com/office/powerpoint/2010/main" val="3825799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0782">
        <p159:morph option="byObject"/>
      </p:transition>
    </mc:Choice>
    <mc:Fallback xmlns="">
      <p:transition spd="slow" advTm="70782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One Graph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One Endpoint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One Request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Federated Implementation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Principles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38664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" y="10"/>
            <a:ext cx="8187219" cy="6245215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28871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310" y="1707765"/>
            <a:ext cx="4690983" cy="25901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5600" kern="1200" dirty="0">
                <a:solidFill>
                  <a:srgbClr val="FFFFFF"/>
                </a:solidFill>
                <a:latin typeface="Cooper Black"/>
              </a:rPr>
              <a:t>What is schema stitching?</a:t>
            </a:r>
          </a:p>
        </p:txBody>
      </p:sp>
    </p:spTree>
    <p:extLst>
      <p:ext uri="{BB962C8B-B14F-4D97-AF65-F5344CB8AC3E}">
        <p14:creationId xmlns:p14="http://schemas.microsoft.com/office/powerpoint/2010/main" val="2805719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66">
        <p159:morph option="byObject"/>
      </p:transition>
    </mc:Choice>
    <mc:Fallback xmlns="">
      <p:transition spd="slow" advTm="22666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>
                <a:solidFill>
                  <a:schemeClr val="accent2">
                    <a:lumMod val="50000"/>
                  </a:schemeClr>
                </a:solidFill>
                <a:latin typeface="Britannic Bold"/>
                <a:cs typeface="Arial"/>
              </a:rPr>
              <a:t>The capability to merge multiple GraphQL schemas into one schema.</a:t>
            </a:r>
          </a:p>
        </p:txBody>
      </p:sp>
    </p:spTree>
    <p:extLst>
      <p:ext uri="{BB962C8B-B14F-4D97-AF65-F5344CB8AC3E}">
        <p14:creationId xmlns:p14="http://schemas.microsoft.com/office/powerpoint/2010/main" val="1466026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0407">
        <p159:morph option="byObject"/>
      </p:transition>
    </mc:Choice>
    <mc:Fallback xmlns="">
      <p:transition spd="slow" advTm="40407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4" y="0"/>
            <a:ext cx="4818818" cy="6245225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30" y="3914221"/>
            <a:ext cx="3692732" cy="12762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700">
                <a:solidFill>
                  <a:srgbClr val="44546A"/>
                </a:solidFill>
                <a:latin typeface="Cooper Black"/>
                <a:ea typeface="+mj-lt"/>
                <a:cs typeface="+mj-lt"/>
              </a:rPr>
              <a:t>Who are we?</a:t>
            </a:r>
            <a:endParaRPr lang="en-US">
              <a:solidFill>
                <a:srgbClr val="44546A"/>
              </a:solidFill>
              <a:latin typeface="Cooper Black"/>
              <a:ea typeface="+mj-lt"/>
              <a:cs typeface="+mj-lt"/>
            </a:endParaRPr>
          </a:p>
        </p:txBody>
      </p:sp>
      <p:sp>
        <p:nvSpPr>
          <p:cNvPr id="2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860"/>
            <a:ext cx="4209138" cy="5715994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2" descr="A group of people standing on a sidewalk&#10;&#10;Description generated with very high confidence">
            <a:extLst>
              <a:ext uri="{FF2B5EF4-FFF2-40B4-BE49-F238E27FC236}">
                <a16:creationId xmlns:a16="http://schemas.microsoft.com/office/drawing/2014/main" id="{C9C3F33E-A622-439C-B324-0A40A02A01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4185" r="3589" b="3"/>
          <a:stretch/>
        </p:blipFill>
        <p:spPr>
          <a:xfrm>
            <a:off x="20" y="701232"/>
            <a:ext cx="4071273" cy="5552621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615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550">
        <p159:morph option="byObject"/>
      </p:transition>
    </mc:Choice>
    <mc:Fallback xmlns="">
      <p:transition spd="slow" advTm="2455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201316F-673E-4EE7-ACC4-406821ED1D0A}"/>
              </a:ext>
            </a:extLst>
          </p:cNvPr>
          <p:cNvCxnSpPr>
            <a:cxnSpLocks/>
          </p:cNvCxnSpPr>
          <p:nvPr/>
        </p:nvCxnSpPr>
        <p:spPr>
          <a:xfrm>
            <a:off x="4526383" y="569230"/>
            <a:ext cx="44" cy="205878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21AC565D-74CE-40CB-B2FD-B5A46E19D610}"/>
              </a:ext>
            </a:extLst>
          </p:cNvPr>
          <p:cNvSpPr/>
          <p:nvPr/>
        </p:nvSpPr>
        <p:spPr>
          <a:xfrm>
            <a:off x="1222118" y="2988256"/>
            <a:ext cx="6641091" cy="30814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4E5062-CC22-4A80-9331-937A5C7C910A}"/>
              </a:ext>
            </a:extLst>
          </p:cNvPr>
          <p:cNvGrpSpPr/>
          <p:nvPr/>
        </p:nvGrpSpPr>
        <p:grpSpPr>
          <a:xfrm>
            <a:off x="3455937" y="2665730"/>
            <a:ext cx="2139380" cy="851814"/>
            <a:chOff x="3455937" y="2665730"/>
            <a:chExt cx="2139380" cy="851814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A00A15A4-E5F8-4EF1-A38D-6360328A45AD}"/>
                </a:ext>
              </a:extLst>
            </p:cNvPr>
            <p:cNvSpPr/>
            <p:nvPr/>
          </p:nvSpPr>
          <p:spPr>
            <a:xfrm>
              <a:off x="4226716" y="2665730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A144A75F-9C2F-4201-BF34-DBB7BAEC2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22600" y="2757067"/>
              <a:ext cx="406692" cy="40669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7ED0998-9516-48B5-BDF5-EA22C6221DE7}"/>
                </a:ext>
              </a:extLst>
            </p:cNvPr>
            <p:cNvSpPr txBox="1"/>
            <p:nvPr/>
          </p:nvSpPr>
          <p:spPr>
            <a:xfrm>
              <a:off x="3455937" y="3255934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Hot Chocolate Gateway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15F313-3ADA-4ADA-95E4-78D2A6AF7375}"/>
              </a:ext>
            </a:extLst>
          </p:cNvPr>
          <p:cNvCxnSpPr/>
          <p:nvPr/>
        </p:nvCxnSpPr>
        <p:spPr>
          <a:xfrm>
            <a:off x="4526378" y="3533563"/>
            <a:ext cx="5794" cy="333583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E4548ED-5D99-498F-A93B-70D1731CBE7E}"/>
              </a:ext>
            </a:extLst>
          </p:cNvPr>
          <p:cNvCxnSpPr>
            <a:cxnSpLocks/>
          </p:cNvCxnSpPr>
          <p:nvPr/>
        </p:nvCxnSpPr>
        <p:spPr>
          <a:xfrm flipH="1">
            <a:off x="2789842" y="3533562"/>
            <a:ext cx="1621644" cy="73612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989A569-1377-40DC-B63F-C818A4EFA1C5}"/>
              </a:ext>
            </a:extLst>
          </p:cNvPr>
          <p:cNvCxnSpPr>
            <a:cxnSpLocks/>
          </p:cNvCxnSpPr>
          <p:nvPr/>
        </p:nvCxnSpPr>
        <p:spPr>
          <a:xfrm>
            <a:off x="4618288" y="3533573"/>
            <a:ext cx="1638983" cy="70737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3018F2F5-F16C-4AFC-99AE-FEB1ADD5F372}"/>
              </a:ext>
            </a:extLst>
          </p:cNvPr>
          <p:cNvGrpSpPr/>
          <p:nvPr/>
        </p:nvGrpSpPr>
        <p:grpSpPr>
          <a:xfrm>
            <a:off x="3455937" y="3958316"/>
            <a:ext cx="2139381" cy="1983542"/>
            <a:chOff x="3455937" y="3958316"/>
            <a:chExt cx="2139381" cy="1983542"/>
          </a:xfrm>
        </p:grpSpPr>
        <p:sp>
          <p:nvSpPr>
            <p:cNvPr id="7" name="Cylinder 6">
              <a:extLst>
                <a:ext uri="{FF2B5EF4-FFF2-40B4-BE49-F238E27FC236}">
                  <a16:creationId xmlns:a16="http://schemas.microsoft.com/office/drawing/2014/main" id="{AF0970DA-F724-4609-87E8-1C1135BC406C}"/>
                </a:ext>
              </a:extLst>
            </p:cNvPr>
            <p:cNvSpPr/>
            <p:nvPr/>
          </p:nvSpPr>
          <p:spPr>
            <a:xfrm>
              <a:off x="4277676" y="5174215"/>
              <a:ext cx="487877" cy="424310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E273D8-D8B8-4D6A-BE37-CDE75601B1C6}"/>
                </a:ext>
              </a:extLst>
            </p:cNvPr>
            <p:cNvSpPr txBox="1"/>
            <p:nvPr/>
          </p:nvSpPr>
          <p:spPr>
            <a:xfrm>
              <a:off x="3455938" y="4554264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Hot Chocolate GraphQL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20F21A3-95E9-48F6-B831-6DB123BC8BE4}"/>
                </a:ext>
              </a:extLst>
            </p:cNvPr>
            <p:cNvSpPr/>
            <p:nvPr/>
          </p:nvSpPr>
          <p:spPr>
            <a:xfrm>
              <a:off x="4220972" y="3958316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4EFBB150-1DFD-430A-A342-88C986C2D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22600" y="4055396"/>
              <a:ext cx="406692" cy="406693"/>
            </a:xfrm>
            <a:prstGeom prst="rect">
              <a:avLst/>
            </a:prstGeom>
          </p:spPr>
        </p:pic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2567D4F-88A0-45C3-AE67-B298806BEE34}"/>
                </a:ext>
              </a:extLst>
            </p:cNvPr>
            <p:cNvCxnSpPr>
              <a:cxnSpLocks/>
            </p:cNvCxnSpPr>
            <p:nvPr/>
          </p:nvCxnSpPr>
          <p:spPr>
            <a:xfrm>
              <a:off x="4526377" y="4831892"/>
              <a:ext cx="44" cy="264575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3A28AA9-D344-4ECB-A301-FB0FF66A6CE0}"/>
                </a:ext>
              </a:extLst>
            </p:cNvPr>
            <p:cNvSpPr txBox="1"/>
            <p:nvPr/>
          </p:nvSpPr>
          <p:spPr>
            <a:xfrm>
              <a:off x="3455937" y="5680248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Mongo DB</a:t>
              </a:r>
            </a:p>
          </p:txBody>
        </p:sp>
      </p:grpSp>
      <p:sp>
        <p:nvSpPr>
          <p:cNvPr id="8" name="Cylinder 7">
            <a:extLst>
              <a:ext uri="{FF2B5EF4-FFF2-40B4-BE49-F238E27FC236}">
                <a16:creationId xmlns:a16="http://schemas.microsoft.com/office/drawing/2014/main" id="{557F2908-D9C3-4D60-BFF0-B7CC1DB35D41}"/>
              </a:ext>
            </a:extLst>
          </p:cNvPr>
          <p:cNvSpPr/>
          <p:nvPr/>
        </p:nvSpPr>
        <p:spPr>
          <a:xfrm>
            <a:off x="2123368" y="5174214"/>
            <a:ext cx="487877" cy="424310"/>
          </a:xfrm>
          <a:prstGeom prst="ca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6D8C00-86A3-4CD3-AA11-3AEC857EA39E}"/>
              </a:ext>
            </a:extLst>
          </p:cNvPr>
          <p:cNvCxnSpPr>
            <a:cxnSpLocks/>
          </p:cNvCxnSpPr>
          <p:nvPr/>
        </p:nvCxnSpPr>
        <p:spPr>
          <a:xfrm>
            <a:off x="2372070" y="4831892"/>
            <a:ext cx="44" cy="26457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24B5EF-8663-4AE3-A935-6488DF87F0D4}"/>
              </a:ext>
            </a:extLst>
          </p:cNvPr>
          <p:cNvSpPr txBox="1"/>
          <p:nvPr/>
        </p:nvSpPr>
        <p:spPr>
          <a:xfrm>
            <a:off x="1301629" y="5680247"/>
            <a:ext cx="213938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3F3F3F"/>
                </a:solidFill>
                <a:latin typeface="Aharoni"/>
                <a:cs typeface="Aharoni"/>
              </a:rPr>
              <a:t>Raven DB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16F36D-C368-4747-9C61-C171367C3F59}"/>
              </a:ext>
            </a:extLst>
          </p:cNvPr>
          <p:cNvGrpSpPr/>
          <p:nvPr/>
        </p:nvGrpSpPr>
        <p:grpSpPr>
          <a:xfrm>
            <a:off x="5604502" y="3958316"/>
            <a:ext cx="2168102" cy="1983542"/>
            <a:chOff x="5604502" y="3958316"/>
            <a:chExt cx="2168102" cy="19835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9E75B8-B1B1-40E0-903A-8B87BAF6D70D}"/>
                </a:ext>
              </a:extLst>
            </p:cNvPr>
            <p:cNvSpPr txBox="1"/>
            <p:nvPr/>
          </p:nvSpPr>
          <p:spPr>
            <a:xfrm>
              <a:off x="5604502" y="4554265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 dirty="0">
                  <a:solidFill>
                    <a:srgbClr val="3F3F3F"/>
                  </a:solidFill>
                  <a:latin typeface="Aharoni"/>
                  <a:cs typeface="Aharoni"/>
                </a:rPr>
                <a:t>Arbitrary REST Endpoint</a:t>
              </a:r>
              <a:endParaRPr lang="en-US" sz="1100" dirty="0">
                <a:solidFill>
                  <a:srgbClr val="3F3F3F"/>
                </a:solidFill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72CCA26-FD1F-4F8C-9D9F-A1D6FD3416F7}"/>
                </a:ext>
              </a:extLst>
            </p:cNvPr>
            <p:cNvSpPr/>
            <p:nvPr/>
          </p:nvSpPr>
          <p:spPr>
            <a:xfrm>
              <a:off x="6375280" y="3958316"/>
              <a:ext cx="597140" cy="59714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241A752-716E-437F-9720-BF9B7BE744BB}"/>
                </a:ext>
              </a:extLst>
            </p:cNvPr>
            <p:cNvSpPr txBox="1"/>
            <p:nvPr/>
          </p:nvSpPr>
          <p:spPr>
            <a:xfrm>
              <a:off x="6207708" y="4117659"/>
              <a:ext cx="931740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200">
                  <a:solidFill>
                    <a:srgbClr val="7F6000"/>
                  </a:solidFill>
                  <a:latin typeface="Consolas"/>
                </a:rPr>
                <a:t>{REST}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C8BD31D-43D7-4686-BB6C-B1423353276C}"/>
                </a:ext>
              </a:extLst>
            </p:cNvPr>
            <p:cNvCxnSpPr>
              <a:cxnSpLocks/>
            </p:cNvCxnSpPr>
            <p:nvPr/>
          </p:nvCxnSpPr>
          <p:spPr>
            <a:xfrm>
              <a:off x="6697919" y="4831892"/>
              <a:ext cx="44" cy="264575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Cylinder 32">
              <a:extLst>
                <a:ext uri="{FF2B5EF4-FFF2-40B4-BE49-F238E27FC236}">
                  <a16:creationId xmlns:a16="http://schemas.microsoft.com/office/drawing/2014/main" id="{53F899BF-1786-4421-AB16-556317EBF597}"/>
                </a:ext>
              </a:extLst>
            </p:cNvPr>
            <p:cNvSpPr/>
            <p:nvPr/>
          </p:nvSpPr>
          <p:spPr>
            <a:xfrm>
              <a:off x="6454962" y="5174214"/>
              <a:ext cx="487877" cy="424310"/>
            </a:xfrm>
            <a:prstGeom prst="can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50E61C5-D609-4FD1-B238-588B5D79A55F}"/>
                </a:ext>
              </a:extLst>
            </p:cNvPr>
            <p:cNvSpPr txBox="1"/>
            <p:nvPr/>
          </p:nvSpPr>
          <p:spPr>
            <a:xfrm>
              <a:off x="5633224" y="5680248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SQL Server</a:t>
              </a: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1EF5B1C-E0B6-4D02-8E16-D88C60A7B676}"/>
              </a:ext>
            </a:extLst>
          </p:cNvPr>
          <p:cNvSpPr/>
          <p:nvPr/>
        </p:nvSpPr>
        <p:spPr>
          <a:xfrm>
            <a:off x="3041175" y="683414"/>
            <a:ext cx="2989416" cy="175877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Calibri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018853B-151D-4858-AADC-BCDD811FD024}"/>
              </a:ext>
            </a:extLst>
          </p:cNvPr>
          <p:cNvSpPr txBox="1"/>
          <p:nvPr/>
        </p:nvSpPr>
        <p:spPr>
          <a:xfrm>
            <a:off x="3805627" y="681510"/>
            <a:ext cx="145505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me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messages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</a:t>
            </a:r>
            <a:r>
              <a:rPr lang="en-US" sz="600">
                <a:solidFill>
                  <a:srgbClr val="000000"/>
                </a:solidFill>
                <a:latin typeface="Consolas"/>
              </a:rPr>
              <a:t>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 Hot Chocolate GraphQL</a:t>
            </a:r>
            <a:endParaRPr lang="en-US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text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cs typeface="Calibri" panose="020F0502020204030204"/>
            </a:endParaRPr>
          </a:p>
          <a:p>
            <a:endParaRPr lang="en-US" sz="600">
              <a:latin typeface="Consolas"/>
            </a:endParaRPr>
          </a:p>
          <a:p>
            <a:r>
              <a:rPr lang="en-US" sz="600">
                <a:latin typeface="Consolas"/>
              </a:rPr>
              <a:t>     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 Apollo Server</a:t>
            </a: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createdBy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name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endParaRPr lang="en-US" sz="600">
              <a:latin typeface="Consolas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  <a:cs typeface="Aharoni"/>
              </a:rPr>
              <a:t>Abritray REST Endpoint</a:t>
            </a:r>
            <a:endParaRPr lang="en-US" sz="600">
              <a:solidFill>
                <a:schemeClr val="accent6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views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likes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replies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pic>
        <p:nvPicPr>
          <p:cNvPr id="43" name="Graphic 43" descr="Bee">
            <a:extLst>
              <a:ext uri="{FF2B5EF4-FFF2-40B4-BE49-F238E27FC236}">
                <a16:creationId xmlns:a16="http://schemas.microsoft.com/office/drawing/2014/main" id="{BACCE88A-4DF5-4314-8B50-4A9DAD839C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3180000">
            <a:off x="4316255" y="140262"/>
            <a:ext cx="431344" cy="431344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92432094-D605-4600-B64D-DD1BAE3E5B02}"/>
              </a:ext>
            </a:extLst>
          </p:cNvPr>
          <p:cNvSpPr txBox="1"/>
          <p:nvPr/>
        </p:nvSpPr>
        <p:spPr>
          <a:xfrm rot="20100000">
            <a:off x="3082525" y="3761478"/>
            <a:ext cx="92599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createdBy</a:t>
            </a:r>
            <a:endParaRPr lang="en-US">
              <a:cs typeface="Calibri" panose="020F0502020204030204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6CDC39D-FCFD-4D54-BE20-4DD0B78212BD}"/>
              </a:ext>
            </a:extLst>
          </p:cNvPr>
          <p:cNvSpPr txBox="1"/>
          <p:nvPr/>
        </p:nvSpPr>
        <p:spPr>
          <a:xfrm rot="1380000">
            <a:off x="4886725" y="3735905"/>
            <a:ext cx="1150266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views, likes, replies</a:t>
            </a:r>
            <a:endParaRPr lang="en-US">
              <a:cs typeface="Calibri" panose="020F0502020204030204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A002E80-1B58-4604-975F-DB5A60706810}"/>
              </a:ext>
            </a:extLst>
          </p:cNvPr>
          <p:cNvSpPr txBox="1"/>
          <p:nvPr/>
        </p:nvSpPr>
        <p:spPr>
          <a:xfrm rot="16260000">
            <a:off x="4013186" y="3560409"/>
            <a:ext cx="92599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text</a:t>
            </a:r>
            <a:endParaRPr lang="en-US">
              <a:cs typeface="Calibri" panose="020F0502020204030204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DA867CA-40A3-4B35-B328-CDFE692ED986}"/>
              </a:ext>
            </a:extLst>
          </p:cNvPr>
          <p:cNvSpPr txBox="1"/>
          <p:nvPr/>
        </p:nvSpPr>
        <p:spPr>
          <a:xfrm>
            <a:off x="4467026" y="498437"/>
            <a:ext cx="1029502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  <a:cs typeface="Calibri" panose="020F0502020204030204"/>
              </a:rPr>
              <a:t>One GraphQL Query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3EB62-026A-474B-A87B-6F5BBEDE00B2}"/>
              </a:ext>
            </a:extLst>
          </p:cNvPr>
          <p:cNvSpPr txBox="1"/>
          <p:nvPr/>
        </p:nvSpPr>
        <p:spPr>
          <a:xfrm>
            <a:off x="1301631" y="4554265"/>
            <a:ext cx="213938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3F3F3F"/>
                </a:solidFill>
                <a:latin typeface="Aharoni"/>
                <a:cs typeface="Aharoni"/>
              </a:rPr>
              <a:t>Apollo </a:t>
            </a:r>
            <a:r>
              <a:rPr lang="en-US" sz="1100" err="1">
                <a:solidFill>
                  <a:srgbClr val="3F3F3F"/>
                </a:solidFill>
                <a:latin typeface="Aharoni"/>
                <a:cs typeface="Aharoni"/>
              </a:rPr>
              <a:t>GraphQL</a:t>
            </a:r>
            <a:endParaRPr lang="en-US" sz="1100">
              <a:solidFill>
                <a:srgbClr val="3F3F3F"/>
              </a:solidFill>
              <a:latin typeface="Aharoni"/>
              <a:cs typeface="Aharon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57BA62E-5F59-4477-B16A-5837886FFAF7}"/>
              </a:ext>
            </a:extLst>
          </p:cNvPr>
          <p:cNvSpPr/>
          <p:nvPr/>
        </p:nvSpPr>
        <p:spPr>
          <a:xfrm>
            <a:off x="2072409" y="3958315"/>
            <a:ext cx="597140" cy="59714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58A0B9DC-990C-4925-9CBD-EBAF7A22D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292" y="4049651"/>
            <a:ext cx="406692" cy="40669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E20ED98-F230-45B7-9638-A953B4C1505D}"/>
              </a:ext>
            </a:extLst>
          </p:cNvPr>
          <p:cNvSpPr/>
          <p:nvPr/>
        </p:nvSpPr>
        <p:spPr>
          <a:xfrm>
            <a:off x="1480654" y="3779520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8D87F84A-0A13-4225-BBE4-493458DE4276}"/>
              </a:ext>
            </a:extLst>
          </p:cNvPr>
          <p:cNvSpPr/>
          <p:nvPr/>
        </p:nvSpPr>
        <p:spPr>
          <a:xfrm>
            <a:off x="3624950" y="3774139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E9D482D-846D-420B-844D-4F2D45F9A5EB}"/>
              </a:ext>
            </a:extLst>
          </p:cNvPr>
          <p:cNvSpPr/>
          <p:nvPr/>
        </p:nvSpPr>
        <p:spPr>
          <a:xfrm>
            <a:off x="5802119" y="3774139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43094E3B-14CD-49A0-BEE3-EF88E07F3D07}"/>
              </a:ext>
            </a:extLst>
          </p:cNvPr>
          <p:cNvSpPr/>
          <p:nvPr/>
        </p:nvSpPr>
        <p:spPr>
          <a:xfrm>
            <a:off x="3634961" y="2527006"/>
            <a:ext cx="1780650" cy="1047452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FEFCA36-799C-4E41-AAF8-AC6E03C7CBE6}"/>
              </a:ext>
            </a:extLst>
          </p:cNvPr>
          <p:cNvSpPr/>
          <p:nvPr/>
        </p:nvSpPr>
        <p:spPr>
          <a:xfrm>
            <a:off x="3046284" y="680231"/>
            <a:ext cx="2988290" cy="176053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8655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42570">
        <p159:morph option="byObject"/>
      </p:transition>
    </mc:Choice>
    <mc:Fallback xmlns="">
      <p:transition spd="slow" advTm="1425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78821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Easy to use with minimal code in the gateway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Describe GraphQL with GraphQL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Merge multiple data source together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Adds complexity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Conclusion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256768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B1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227835"/>
            <a:ext cx="8079760" cy="1773476"/>
          </a:xfrm>
          <a:solidFill>
            <a:schemeClr val="bg1">
              <a:lumMod val="5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Cooper Black"/>
              </a:rPr>
              <a:t>Building a GraphQL Server</a:t>
            </a:r>
            <a:endParaRPr lang="en-US" sz="4400" dirty="0">
              <a:solidFill>
                <a:schemeClr val="bg1"/>
              </a:solidFill>
              <a:latin typeface="Cooper Black"/>
              <a:cs typeface="Calibri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BC0205-E6D6-4937-B279-720EC2F31417}"/>
              </a:ext>
            </a:extLst>
          </p:cNvPr>
          <p:cNvSpPr/>
          <p:nvPr/>
        </p:nvSpPr>
        <p:spPr>
          <a:xfrm flipH="1">
            <a:off x="1098527" y="651888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2A0B01-353D-48AF-A62B-6A24BA53AF2C}"/>
              </a:ext>
            </a:extLst>
          </p:cNvPr>
          <p:cNvSpPr/>
          <p:nvPr/>
        </p:nvSpPr>
        <p:spPr>
          <a:xfrm flipH="1">
            <a:off x="3783226" y="629007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010DF5B-AFFB-4147-B353-FAC20771831C}"/>
              </a:ext>
            </a:extLst>
          </p:cNvPr>
          <p:cNvSpPr/>
          <p:nvPr/>
        </p:nvSpPr>
        <p:spPr>
          <a:xfrm flipH="1">
            <a:off x="2845106" y="491721"/>
            <a:ext cx="191800" cy="18993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B82E802-E158-46B0-A92A-BBD85D12D704}"/>
              </a:ext>
            </a:extLst>
          </p:cNvPr>
          <p:cNvSpPr/>
          <p:nvPr/>
        </p:nvSpPr>
        <p:spPr>
          <a:xfrm flipH="1">
            <a:off x="7955185" y="4587412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45E0648-49E6-47EE-AA9A-321B4254E316}"/>
              </a:ext>
            </a:extLst>
          </p:cNvPr>
          <p:cNvSpPr/>
          <p:nvPr/>
        </p:nvSpPr>
        <p:spPr>
          <a:xfrm flipH="1">
            <a:off x="4221175" y="5587207"/>
            <a:ext cx="268147" cy="26628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5F6467-0844-4207-898A-4D9C99EBB95F}"/>
              </a:ext>
            </a:extLst>
          </p:cNvPr>
          <p:cNvSpPr/>
          <p:nvPr/>
        </p:nvSpPr>
        <p:spPr>
          <a:xfrm flipH="1">
            <a:off x="4355249" y="4328095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EAB6016-C22D-44FD-895D-225558EEA3E0}"/>
              </a:ext>
            </a:extLst>
          </p:cNvPr>
          <p:cNvSpPr/>
          <p:nvPr/>
        </p:nvSpPr>
        <p:spPr>
          <a:xfrm flipH="1">
            <a:off x="5918782" y="1330689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3ECA851-3731-4EF9-9195-9FEAE22346C1}"/>
              </a:ext>
            </a:extLst>
          </p:cNvPr>
          <p:cNvSpPr/>
          <p:nvPr/>
        </p:nvSpPr>
        <p:spPr>
          <a:xfrm flipH="1">
            <a:off x="6780631" y="5289094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6AC8A0-1BF9-4191-BD97-BC589B6116A0}"/>
              </a:ext>
            </a:extLst>
          </p:cNvPr>
          <p:cNvSpPr/>
          <p:nvPr/>
        </p:nvSpPr>
        <p:spPr>
          <a:xfrm flipH="1">
            <a:off x="869716" y="5517950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D44EE6F-33E1-47FB-8ACF-5452B767C6E3}"/>
              </a:ext>
            </a:extLst>
          </p:cNvPr>
          <p:cNvSpPr/>
          <p:nvPr/>
        </p:nvSpPr>
        <p:spPr>
          <a:xfrm flipH="1">
            <a:off x="8260265" y="5472157"/>
            <a:ext cx="176531" cy="15939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5733EBD-C8EA-4E81-97F1-4B1D69457E5F}"/>
              </a:ext>
            </a:extLst>
          </p:cNvPr>
          <p:cNvSpPr/>
          <p:nvPr/>
        </p:nvSpPr>
        <p:spPr>
          <a:xfrm flipH="1">
            <a:off x="7596718" y="301045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8F00D4F-27F2-4333-AA30-E0F61C3732DF}"/>
              </a:ext>
            </a:extLst>
          </p:cNvPr>
          <p:cNvSpPr/>
          <p:nvPr/>
        </p:nvSpPr>
        <p:spPr>
          <a:xfrm flipH="1">
            <a:off x="7886559" y="1605260"/>
            <a:ext cx="138358" cy="1517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F0A50C9-D061-4490-88AB-46A8AF563CC9}"/>
              </a:ext>
            </a:extLst>
          </p:cNvPr>
          <p:cNvSpPr/>
          <p:nvPr/>
        </p:nvSpPr>
        <p:spPr>
          <a:xfrm flipH="1">
            <a:off x="7024695" y="1109506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11233EE-F870-4EE1-82F4-342FE2F06E30}"/>
              </a:ext>
            </a:extLst>
          </p:cNvPr>
          <p:cNvSpPr/>
          <p:nvPr/>
        </p:nvSpPr>
        <p:spPr>
          <a:xfrm flipH="1">
            <a:off x="2372232" y="1368824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A019C7F-D99B-4628-9A71-2C578ADE55D6}"/>
              </a:ext>
            </a:extLst>
          </p:cNvPr>
          <p:cNvSpPr/>
          <p:nvPr/>
        </p:nvSpPr>
        <p:spPr>
          <a:xfrm flipH="1">
            <a:off x="5514550" y="491720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91E0D56-8607-429A-979A-44E62FB49A2A}"/>
              </a:ext>
            </a:extLst>
          </p:cNvPr>
          <p:cNvSpPr/>
          <p:nvPr/>
        </p:nvSpPr>
        <p:spPr>
          <a:xfrm flipH="1">
            <a:off x="4172202" y="1719651"/>
            <a:ext cx="237609" cy="22811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258FB6-2F2A-47E3-96E5-26E1AE0D9457}"/>
              </a:ext>
            </a:extLst>
          </p:cNvPr>
          <p:cNvSpPr/>
          <p:nvPr/>
        </p:nvSpPr>
        <p:spPr>
          <a:xfrm flipH="1">
            <a:off x="206183" y="148505"/>
            <a:ext cx="138358" cy="1517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28CBC4A-99EE-45E4-A9AF-ECF21AB87A73}"/>
              </a:ext>
            </a:extLst>
          </p:cNvPr>
          <p:cNvSpPr/>
          <p:nvPr/>
        </p:nvSpPr>
        <p:spPr>
          <a:xfrm flipH="1">
            <a:off x="488366" y="1948474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E81CFFB-4038-417B-B7DA-911D13147AEA}"/>
              </a:ext>
            </a:extLst>
          </p:cNvPr>
          <p:cNvSpPr/>
          <p:nvPr/>
        </p:nvSpPr>
        <p:spPr>
          <a:xfrm flipH="1">
            <a:off x="5880645" y="4518768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55B21EC-B5F2-4AC4-9DEB-92B12ADA8F2C}"/>
              </a:ext>
            </a:extLst>
          </p:cNvPr>
          <p:cNvSpPr/>
          <p:nvPr/>
        </p:nvSpPr>
        <p:spPr>
          <a:xfrm flipH="1">
            <a:off x="198540" y="4244242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E99FBC1-8D0B-4CD4-83D0-CC589AFA9CC6}"/>
              </a:ext>
            </a:extLst>
          </p:cNvPr>
          <p:cNvSpPr/>
          <p:nvPr/>
        </p:nvSpPr>
        <p:spPr>
          <a:xfrm flipH="1">
            <a:off x="1136658" y="4587411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D779A0F-A20D-4C2B-8000-66A04241ED56}"/>
              </a:ext>
            </a:extLst>
          </p:cNvPr>
          <p:cNvSpPr/>
          <p:nvPr/>
        </p:nvSpPr>
        <p:spPr>
          <a:xfrm flipH="1">
            <a:off x="2433248" y="5822984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F520EF4-427B-4892-999F-3B1D6B08C93A}"/>
              </a:ext>
            </a:extLst>
          </p:cNvPr>
          <p:cNvSpPr/>
          <p:nvPr/>
        </p:nvSpPr>
        <p:spPr>
          <a:xfrm flipH="1">
            <a:off x="3317976" y="5197570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CAC6F0E-3C34-4FC9-8DCA-BA213121898B}"/>
              </a:ext>
            </a:extLst>
          </p:cNvPr>
          <p:cNvSpPr/>
          <p:nvPr/>
        </p:nvSpPr>
        <p:spPr>
          <a:xfrm flipH="1">
            <a:off x="2555278" y="4450124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05B363F-0DB2-44C8-BF39-D68589D12ECF}"/>
              </a:ext>
            </a:extLst>
          </p:cNvPr>
          <p:cNvSpPr/>
          <p:nvPr/>
        </p:nvSpPr>
        <p:spPr>
          <a:xfrm flipH="1">
            <a:off x="4736596" y="1033235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3F82FAD-053F-4519-917F-D52EAB75651A}"/>
              </a:ext>
            </a:extLst>
          </p:cNvPr>
          <p:cNvSpPr/>
          <p:nvPr/>
        </p:nvSpPr>
        <p:spPr>
          <a:xfrm flipH="1">
            <a:off x="6109453" y="5853491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4951D99-D84E-4C4F-8164-8187F28EF074}"/>
              </a:ext>
            </a:extLst>
          </p:cNvPr>
          <p:cNvSpPr/>
          <p:nvPr/>
        </p:nvSpPr>
        <p:spPr>
          <a:xfrm flipH="1">
            <a:off x="8931441" y="812053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80503D8-95A5-4A4B-86B4-E60756FEA9F5}"/>
              </a:ext>
            </a:extLst>
          </p:cNvPr>
          <p:cNvSpPr/>
          <p:nvPr/>
        </p:nvSpPr>
        <p:spPr>
          <a:xfrm flipH="1">
            <a:off x="221422" y="5945014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62959D5-94D3-4B28-9C45-AE0402F06785}"/>
              </a:ext>
            </a:extLst>
          </p:cNvPr>
          <p:cNvSpPr/>
          <p:nvPr/>
        </p:nvSpPr>
        <p:spPr>
          <a:xfrm flipH="1">
            <a:off x="747683" y="1307805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5B396A3-AEE1-432B-97DC-6C30A289D261}"/>
              </a:ext>
            </a:extLst>
          </p:cNvPr>
          <p:cNvSpPr/>
          <p:nvPr/>
        </p:nvSpPr>
        <p:spPr>
          <a:xfrm flipH="1">
            <a:off x="4728969" y="4915416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1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7206">
        <p159:morph option="byObject"/>
      </p:transition>
    </mc:Choice>
    <mc:Fallback xmlns="">
      <p:transition spd="slow" advTm="57206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3E644C-8BBE-5A4D-9892-E1B1EA710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019" y="703262"/>
            <a:ext cx="7035800" cy="4838700"/>
          </a:xfrm>
          <a:prstGeom prst="rect">
            <a:avLst/>
          </a:prstGeom>
          <a:solidFill>
            <a:srgbClr val="00B050"/>
          </a:solidFill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EAF04E6C-7986-4C40-80C0-22A1B44FC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Speed: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573854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7B27DF-BBED-4448-B5F3-3576EEC23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61"/>
          <a:stretch/>
        </p:blipFill>
        <p:spPr>
          <a:xfrm>
            <a:off x="1267619" y="811471"/>
            <a:ext cx="6832600" cy="4622281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CD8A95C-34D4-F846-8721-E12F6EC6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Memory: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8632359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87534">
            <a:off x="701712" y="2531175"/>
            <a:ext cx="791192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>
                <a:solidFill>
                  <a:srgbClr val="525252"/>
                </a:solidFill>
                <a:latin typeface="Britannic Bold"/>
              </a:rPr>
              <a:t>Outlook</a:t>
            </a:r>
            <a:endParaRPr lang="en-US" sz="480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1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995">
        <p159:morph option="byObject"/>
      </p:transition>
    </mc:Choice>
    <mc:Fallback xmlns="">
      <p:transition spd="slow" advTm="29995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D2A6D7B-7695-E746-B85D-688E56F81F40}"/>
              </a:ext>
            </a:extLst>
          </p:cNvPr>
          <p:cNvGrpSpPr/>
          <p:nvPr/>
        </p:nvGrpSpPr>
        <p:grpSpPr>
          <a:xfrm>
            <a:off x="3490224" y="1097280"/>
            <a:ext cx="2613660" cy="2092429"/>
            <a:chOff x="3490224" y="1097280"/>
            <a:chExt cx="2613660" cy="20924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4AC5C7-E90C-204B-B117-86E8CADCE263}"/>
                </a:ext>
              </a:extLst>
            </p:cNvPr>
            <p:cNvSpPr/>
            <p:nvPr/>
          </p:nvSpPr>
          <p:spPr>
            <a:xfrm>
              <a:off x="3490224" y="1097280"/>
              <a:ext cx="2613660" cy="19477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Server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27D8F6-64D3-5D42-8DE0-6ABB6AA55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177" y="1241954"/>
              <a:ext cx="1947755" cy="1947755"/>
            </a:xfrm>
            <a:prstGeom prst="rect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2A3935A-BD25-1A40-B886-937FD8E51CA9}"/>
              </a:ext>
            </a:extLst>
          </p:cNvPr>
          <p:cNvSpPr/>
          <p:nvPr/>
        </p:nvSpPr>
        <p:spPr>
          <a:xfrm>
            <a:off x="3490224" y="3045035"/>
            <a:ext cx="2613660" cy="97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Execution Plans</a:t>
            </a:r>
            <a:br>
              <a:rPr lang="en-US" dirty="0"/>
            </a:br>
            <a:r>
              <a:rPr lang="en-US" dirty="0"/>
              <a:t>@defer</a:t>
            </a:r>
            <a:br>
              <a:rPr lang="en-US" dirty="0"/>
            </a:br>
            <a:r>
              <a:rPr lang="en-US" dirty="0"/>
              <a:t>@stream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83C8E5-B77E-B14D-8D4B-52E46B61A05E}"/>
              </a:ext>
            </a:extLst>
          </p:cNvPr>
          <p:cNvGrpSpPr/>
          <p:nvPr/>
        </p:nvGrpSpPr>
        <p:grpSpPr>
          <a:xfrm>
            <a:off x="6210565" y="1097280"/>
            <a:ext cx="2613660" cy="1947755"/>
            <a:chOff x="6210565" y="1097280"/>
            <a:chExt cx="2613660" cy="19477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7F506F-B401-E845-8AA5-F2507A9502D9}"/>
                </a:ext>
              </a:extLst>
            </p:cNvPr>
            <p:cNvSpPr/>
            <p:nvPr/>
          </p:nvSpPr>
          <p:spPr>
            <a:xfrm>
              <a:off x="6210565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Developer Tooling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9D13D3-5519-4748-B7C2-9E0DD575D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6837" y="1474363"/>
              <a:ext cx="2198834" cy="148293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8AD96F6-4BCB-4F43-B22A-0404D326EE17}"/>
              </a:ext>
            </a:extLst>
          </p:cNvPr>
          <p:cNvGrpSpPr/>
          <p:nvPr/>
        </p:nvGrpSpPr>
        <p:grpSpPr>
          <a:xfrm>
            <a:off x="543612" y="1097280"/>
            <a:ext cx="2613660" cy="2918460"/>
            <a:chOff x="543612" y="1097280"/>
            <a:chExt cx="2613660" cy="29184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4FB611-E322-5441-AFA0-AAB29DC023A0}"/>
                </a:ext>
              </a:extLst>
            </p:cNvPr>
            <p:cNvSpPr/>
            <p:nvPr/>
          </p:nvSpPr>
          <p:spPr>
            <a:xfrm>
              <a:off x="543612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Client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3628E90-3544-194D-9DE5-5776AB3B4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8439" y="1339609"/>
              <a:ext cx="1752441" cy="175244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ECAE4F-33C8-A745-852E-99ED5E435652}"/>
                </a:ext>
              </a:extLst>
            </p:cNvPr>
            <p:cNvSpPr/>
            <p:nvPr/>
          </p:nvSpPr>
          <p:spPr>
            <a:xfrm>
              <a:off x="543612" y="3045035"/>
              <a:ext cx="2613660" cy="97070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Supports </a:t>
              </a:r>
              <a:br>
                <a:rPr lang="en-US" dirty="0"/>
              </a:br>
              <a:r>
                <a:rPr lang="en-US" dirty="0" err="1"/>
                <a:t>Blazor</a:t>
              </a:r>
              <a:r>
                <a:rPr lang="en-US" dirty="0"/>
                <a:t> and Xamarin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5BA1D44-6FC6-7144-8391-C94470C1F0AE}"/>
              </a:ext>
            </a:extLst>
          </p:cNvPr>
          <p:cNvSpPr/>
          <p:nvPr/>
        </p:nvSpPr>
        <p:spPr>
          <a:xfrm>
            <a:off x="6210566" y="3042598"/>
            <a:ext cx="2613660" cy="97070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Schema Registry </a:t>
            </a:r>
            <a:br>
              <a:rPr lang="en-US" dirty="0"/>
            </a:br>
            <a:r>
              <a:rPr lang="en-US" dirty="0"/>
              <a:t>(Schema Change Tracking, CI Tools)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99506-65B9-5A4C-A3AA-EDB9E23866C0}"/>
              </a:ext>
            </a:extLst>
          </p:cNvPr>
          <p:cNvSpPr/>
          <p:nvPr/>
        </p:nvSpPr>
        <p:spPr>
          <a:xfrm>
            <a:off x="543613" y="4821390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GraphQL Analytics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1F3B0A-47EE-8E48-9AEF-00D7645E7C6E}"/>
              </a:ext>
            </a:extLst>
          </p:cNvPr>
          <p:cNvSpPr/>
          <p:nvPr/>
        </p:nvSpPr>
        <p:spPr>
          <a:xfrm>
            <a:off x="543612" y="328983"/>
            <a:ext cx="8280613" cy="6248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GraphQL Gateway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D68D29-BD6C-144B-9AAA-3F7CE88E338A}"/>
              </a:ext>
            </a:extLst>
          </p:cNvPr>
          <p:cNvSpPr/>
          <p:nvPr/>
        </p:nvSpPr>
        <p:spPr>
          <a:xfrm>
            <a:off x="543612" y="5530739"/>
            <a:ext cx="8280613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Operations Manager </a:t>
            </a:r>
            <a:br>
              <a:rPr lang="en-US" dirty="0"/>
            </a:br>
            <a:r>
              <a:rPr lang="en-US" dirty="0"/>
              <a:t>(Execution Plan Store, Whitelisting, Client Registry)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BBC96E-C30A-044A-A638-4EF7ED17439F}"/>
              </a:ext>
            </a:extLst>
          </p:cNvPr>
          <p:cNvSpPr/>
          <p:nvPr/>
        </p:nvSpPr>
        <p:spPr>
          <a:xfrm>
            <a:off x="543611" y="4108813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Automatic Database Mapping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1063DB-D87A-F34C-8551-8D55554D2F36}"/>
              </a:ext>
            </a:extLst>
          </p:cNvPr>
          <p:cNvSpPr/>
          <p:nvPr/>
        </p:nvSpPr>
        <p:spPr>
          <a:xfrm>
            <a:off x="543611" y="328983"/>
            <a:ext cx="70606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4B3EA8E-8346-F64E-A9EF-9EEA54A3A8AC}"/>
              </a:ext>
            </a:extLst>
          </p:cNvPr>
          <p:cNvSpPr/>
          <p:nvPr/>
        </p:nvSpPr>
        <p:spPr>
          <a:xfrm>
            <a:off x="543610" y="337820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V11 January 2020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3E088-8F13-1742-9799-A1A14A4ECC45}"/>
              </a:ext>
            </a:extLst>
          </p:cNvPr>
          <p:cNvSpPr/>
          <p:nvPr/>
        </p:nvSpPr>
        <p:spPr>
          <a:xfrm>
            <a:off x="543610" y="346657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V12 August 2020</a:t>
            </a:r>
          </a:p>
        </p:txBody>
      </p:sp>
    </p:spTree>
    <p:extLst>
      <p:ext uri="{BB962C8B-B14F-4D97-AF65-F5344CB8AC3E}">
        <p14:creationId xmlns:p14="http://schemas.microsoft.com/office/powerpoint/2010/main" val="265372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/>
      <p:bldP spid="19" grpId="1"/>
      <p:bldP spid="22" grpId="0"/>
      <p:bldP spid="22" grpId="1"/>
      <p:bldP spid="2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364394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Where do you find us?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5B9310-E3C0-7240-A230-98C03D942E2B}"/>
              </a:ext>
            </a:extLst>
          </p:cNvPr>
          <p:cNvSpPr/>
          <p:nvPr/>
        </p:nvSpPr>
        <p:spPr>
          <a:xfrm>
            <a:off x="1288928" y="4722350"/>
            <a:ext cx="36216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https://github.com/ChilliCream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422AB-412B-EA4C-A427-EF67B7D8DDF8}"/>
              </a:ext>
            </a:extLst>
          </p:cNvPr>
          <p:cNvSpPr/>
          <p:nvPr/>
        </p:nvSpPr>
        <p:spPr>
          <a:xfrm>
            <a:off x="852150" y="1556984"/>
            <a:ext cx="33904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https://chillicream.com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3A8BA9-B4AC-F94F-AB2D-BE8F90654C05}"/>
              </a:ext>
            </a:extLst>
          </p:cNvPr>
          <p:cNvSpPr/>
          <p:nvPr/>
        </p:nvSpPr>
        <p:spPr>
          <a:xfrm>
            <a:off x="4242565" y="586951"/>
            <a:ext cx="4572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https://hotchocolate.io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8D2D25-B2B6-4F21-89C4-3E93778B3950}"/>
              </a:ext>
            </a:extLst>
          </p:cNvPr>
          <p:cNvSpPr/>
          <p:nvPr/>
        </p:nvSpPr>
        <p:spPr>
          <a:xfrm>
            <a:off x="3641214" y="3722785"/>
            <a:ext cx="45820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4">
                    <a:lumMod val="75000"/>
                  </a:schemeClr>
                </a:solidFill>
                <a:latin typeface="Arial Black" panose="020B0A04020102020204" pitchFamily="34" charset="0"/>
              </a:rPr>
              <a:t>https://twitter.com/Chilli_Cream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F9565-2960-6341-9F1D-B7967F016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221" y="4425608"/>
            <a:ext cx="1819617" cy="18196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F8834B-CB31-124C-973B-FE80007AB61B}"/>
              </a:ext>
            </a:extLst>
          </p:cNvPr>
          <p:cNvSpPr/>
          <p:nvPr/>
        </p:nvSpPr>
        <p:spPr>
          <a:xfrm>
            <a:off x="3183501" y="1984916"/>
            <a:ext cx="50846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github.com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ChilliCream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/DotNext2019</a:t>
            </a:r>
          </a:p>
        </p:txBody>
      </p:sp>
    </p:spTree>
    <p:extLst>
      <p:ext uri="{BB962C8B-B14F-4D97-AF65-F5344CB8AC3E}">
        <p14:creationId xmlns:p14="http://schemas.microsoft.com/office/powerpoint/2010/main" val="742070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491">
        <p159:morph option="byObject"/>
      </p:transition>
    </mc:Choice>
    <mc:Fallback xmlns="">
      <p:transition spd="slow" advTm="34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EACE4553-B3A1-454E-BE33-759A830396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77" r="14683"/>
          <a:stretch/>
        </p:blipFill>
        <p:spPr>
          <a:xfrm rot="60000">
            <a:off x="2492662" y="778004"/>
            <a:ext cx="4308988" cy="34030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689" y="4847817"/>
            <a:ext cx="4846121" cy="964193"/>
          </a:xfrm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3A3838"/>
                </a:solidFill>
                <a:latin typeface="Arial Black"/>
              </a:rPr>
              <a:t>Who is this for?</a:t>
            </a:r>
            <a:endParaRPr lang="en-US" sz="4000">
              <a:solidFill>
                <a:srgbClr val="3A3838"/>
              </a:solidFill>
              <a:latin typeface="Arial Black"/>
              <a:cs typeface="Calibri Light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D46695F-D705-48AF-9E4F-6885B94AEF8A}"/>
              </a:ext>
            </a:extLst>
          </p:cNvPr>
          <p:cNvSpPr txBox="1">
            <a:spLocks/>
          </p:cNvSpPr>
          <p:nvPr/>
        </p:nvSpPr>
        <p:spPr>
          <a:xfrm>
            <a:off x="2313160" y="4819983"/>
            <a:ext cx="4846121" cy="96419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rgbClr val="FFFFFF"/>
                </a:solidFill>
                <a:latin typeface="Arial Black"/>
              </a:rPr>
              <a:t>Who is this for?</a:t>
            </a:r>
            <a:endParaRPr lang="en-US" sz="4000">
              <a:solidFill>
                <a:srgbClr val="FFFFFF"/>
              </a:solidFill>
              <a:latin typeface="Arial Black"/>
              <a:cs typeface="Calibri Light"/>
            </a:endParaRPr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C76CA36C-B0FD-4DF4-9110-2F9DC3D1C38A}"/>
              </a:ext>
            </a:extLst>
          </p:cNvPr>
          <p:cNvCxnSpPr/>
          <p:nvPr/>
        </p:nvCxnSpPr>
        <p:spPr>
          <a:xfrm flipV="1">
            <a:off x="466613" y="1969169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9C5815-C4F9-4702-AF02-F270F887E68B}"/>
              </a:ext>
            </a:extLst>
          </p:cNvPr>
          <p:cNvCxnSpPr>
            <a:cxnSpLocks/>
          </p:cNvCxnSpPr>
          <p:nvPr/>
        </p:nvCxnSpPr>
        <p:spPr>
          <a:xfrm flipV="1">
            <a:off x="1320835" y="32936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4F12DDB3-605C-4702-9DA8-1888D2129DB3}"/>
              </a:ext>
            </a:extLst>
          </p:cNvPr>
          <p:cNvCxnSpPr>
            <a:cxnSpLocks/>
          </p:cNvCxnSpPr>
          <p:nvPr/>
        </p:nvCxnSpPr>
        <p:spPr>
          <a:xfrm flipV="1">
            <a:off x="1320834" y="31818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88782292-C906-4220-9A43-164825F49D59}"/>
              </a:ext>
            </a:extLst>
          </p:cNvPr>
          <p:cNvCxnSpPr>
            <a:cxnSpLocks/>
          </p:cNvCxnSpPr>
          <p:nvPr/>
        </p:nvCxnSpPr>
        <p:spPr>
          <a:xfrm flipV="1">
            <a:off x="466612" y="4630987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03FE3A8B-4810-4C41-A8DB-A6C373DA0EF5}"/>
              </a:ext>
            </a:extLst>
          </p:cNvPr>
          <p:cNvCxnSpPr>
            <a:cxnSpLocks/>
          </p:cNvCxnSpPr>
          <p:nvPr/>
        </p:nvCxnSpPr>
        <p:spPr>
          <a:xfrm flipV="1">
            <a:off x="1320833" y="55843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F5958F9A-44A1-4A79-B0C8-445FE3D8F467}"/>
              </a:ext>
            </a:extLst>
          </p:cNvPr>
          <p:cNvCxnSpPr>
            <a:cxnSpLocks/>
          </p:cNvCxnSpPr>
          <p:nvPr/>
        </p:nvCxnSpPr>
        <p:spPr>
          <a:xfrm flipV="1">
            <a:off x="7475813" y="187764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C667CE4-574F-4BFC-83DE-150A6FDC1DC5}"/>
              </a:ext>
            </a:extLst>
          </p:cNvPr>
          <p:cNvCxnSpPr>
            <a:cxnSpLocks/>
          </p:cNvCxnSpPr>
          <p:nvPr/>
        </p:nvCxnSpPr>
        <p:spPr>
          <a:xfrm flipV="1">
            <a:off x="7475812" y="4539462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33520930-8333-4E17-9FAB-0A3E2DFE1789}"/>
              </a:ext>
            </a:extLst>
          </p:cNvPr>
          <p:cNvCxnSpPr>
            <a:cxnSpLocks/>
          </p:cNvCxnSpPr>
          <p:nvPr/>
        </p:nvCxnSpPr>
        <p:spPr>
          <a:xfrm flipV="1">
            <a:off x="8589352" y="23021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175496-180A-4A11-AFC5-F381B7BC225E}"/>
              </a:ext>
            </a:extLst>
          </p:cNvPr>
          <p:cNvCxnSpPr>
            <a:cxnSpLocks/>
          </p:cNvCxnSpPr>
          <p:nvPr/>
        </p:nvCxnSpPr>
        <p:spPr>
          <a:xfrm flipV="1">
            <a:off x="8589351" y="30827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34C937E6-783E-45BC-8FE2-C9AC45099887}"/>
              </a:ext>
            </a:extLst>
          </p:cNvPr>
          <p:cNvCxnSpPr>
            <a:cxnSpLocks/>
          </p:cNvCxnSpPr>
          <p:nvPr/>
        </p:nvCxnSpPr>
        <p:spPr>
          <a:xfrm flipV="1">
            <a:off x="8589350" y="54852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74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998">
        <p159:morph option="byObject"/>
      </p:transition>
    </mc:Choice>
    <mc:Fallback xmlns="">
      <p:transition spd="slow" advTm="35998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50553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AAA12C-9D42-4F69-AE7F-5798C9EAB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193" y="1297652"/>
            <a:ext cx="3644323" cy="3644323"/>
          </a:xfrm>
          <a:prstGeom prst="rect">
            <a:avLst/>
          </a:prstGeom>
        </p:spPr>
      </p:pic>
      <p:cxnSp>
        <p:nvCxnSpPr>
          <p:cNvPr id="10" name="Straight Connector 12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3918" y="1433257"/>
            <a:ext cx="0" cy="3378711"/>
          </a:xfrm>
          <a:prstGeom prst="line">
            <a:avLst/>
          </a:prstGeom>
          <a:ln w="19050">
            <a:solidFill>
              <a:srgbClr val="FF00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707FFEB1-0B09-4D16-B193-CB791A0CD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887" y="1303406"/>
            <a:ext cx="3632815" cy="363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61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29">
        <p159:morph option="byObject"/>
      </p:transition>
    </mc:Choice>
    <mc:Fallback xmlns="">
      <p:transition spd="slow" advTm="22629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9F9EA3-E08A-5D47-AAEC-46D4CAC8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88"/>
          <a:stretch/>
        </p:blipFill>
        <p:spPr>
          <a:xfrm>
            <a:off x="140914" y="1469464"/>
            <a:ext cx="4315136" cy="33099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8C25453-1A34-0743-82E2-A4F9B57029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3936"/>
          <a:stretch/>
        </p:blipFill>
        <p:spPr>
          <a:xfrm>
            <a:off x="4911790" y="1473157"/>
            <a:ext cx="4315136" cy="330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AAA12C-9D42-4F69-AE7F-5798C9EAB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1757" y="1300450"/>
            <a:ext cx="3644323" cy="364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26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29">
        <p159:morph option="byObject"/>
      </p:transition>
    </mc:Choice>
    <mc:Fallback xmlns="">
      <p:transition spd="slow" advTm="22629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9.8|7.3|6.5|8.1|5.6|8.4"/>
</p:tagLst>
</file>

<file path=ppt/theme/theme1.xml><?xml version="1.0" encoding="utf-8"?>
<a:theme xmlns:a="http://schemas.openxmlformats.org/drawingml/2006/main" name="Office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8E62CFA4032B4082F7C3B1412CF7B4" ma:contentTypeVersion="4" ma:contentTypeDescription="Create a new document." ma:contentTypeScope="" ma:versionID="8b0ccd97e35eddbbae6818dc20375dfe">
  <xsd:schema xmlns:xsd="http://www.w3.org/2001/XMLSchema" xmlns:xs="http://www.w3.org/2001/XMLSchema" xmlns:p="http://schemas.microsoft.com/office/2006/metadata/properties" xmlns:ns2="8becea69-6822-4d23-a69f-64ce5537e756" xmlns:ns3="e50cb4fc-1610-4e42-b11f-d824cbefc2c0" targetNamespace="http://schemas.microsoft.com/office/2006/metadata/properties" ma:root="true" ma:fieldsID="0dfbcffa997f1bd066aff775bfd5f62e" ns2:_="" ns3:_="">
    <xsd:import namespace="8becea69-6822-4d23-a69f-64ce5537e756"/>
    <xsd:import namespace="e50cb4fc-1610-4e42-b11f-d824cbefc2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ecea69-6822-4d23-a69f-64ce5537e75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cb4fc-1610-4e42-b11f-d824cbefc2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2000BA-0010-4A21-B543-F14E4E7EF9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ecea69-6822-4d23-a69f-64ce5537e756"/>
    <ds:schemaRef ds:uri="e50cb4fc-1610-4e42-b11f-d824cbefc2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7BBB2D-529C-42F1-BCC5-ED2FEC8D811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47A550-9E9B-40A4-842E-1A99AA5C87B7}">
  <ds:schemaRefs>
    <ds:schemaRef ds:uri="http://schemas.openxmlformats.org/package/2006/metadata/core-properties"/>
    <ds:schemaRef ds:uri="http://purl.org/dc/dcmitype/"/>
    <ds:schemaRef ds:uri="e50cb4fc-1610-4e42-b11f-d824cbefc2c0"/>
    <ds:schemaRef ds:uri="8becea69-6822-4d23-a69f-64ce5537e756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3136</TotalTime>
  <Words>692</Words>
  <Application>Microsoft Macintosh PowerPoint</Application>
  <PresentationFormat>Custom</PresentationFormat>
  <Paragraphs>198</Paragraphs>
  <Slides>48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8" baseType="lpstr">
      <vt:lpstr>Aharoni</vt:lpstr>
      <vt:lpstr>Arial</vt:lpstr>
      <vt:lpstr>Arial Black</vt:lpstr>
      <vt:lpstr>Britannic Bold</vt:lpstr>
      <vt:lpstr>Calibri</vt:lpstr>
      <vt:lpstr>Calibri Light</vt:lpstr>
      <vt:lpstr>Consolas</vt:lpstr>
      <vt:lpstr>Cooper Black</vt:lpstr>
      <vt:lpstr>Franklin Gothic Heavy</vt:lpstr>
      <vt:lpstr>Office</vt:lpstr>
      <vt:lpstr>PowerPoint Presentation</vt:lpstr>
      <vt:lpstr>PowerPoint Presentation</vt:lpstr>
      <vt:lpstr>PowerPoint Presentation</vt:lpstr>
      <vt:lpstr>Who are we?</vt:lpstr>
      <vt:lpstr>Who is this for?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GraphQL?</vt:lpstr>
      <vt:lpstr>GraphQL</vt:lpstr>
      <vt:lpstr>Demo</vt:lpstr>
      <vt:lpstr>PowerPoint Presentation</vt:lpstr>
      <vt:lpstr>PowerPoint Presentation</vt:lpstr>
      <vt:lpstr>Demo</vt:lpstr>
      <vt:lpstr>What GraphQL is not:</vt:lpstr>
      <vt:lpstr>Challenges with GraphQL:</vt:lpstr>
      <vt:lpstr>PowerPoint Presentation</vt:lpstr>
      <vt:lpstr>PowerPoint Presentation</vt:lpstr>
      <vt:lpstr>PowerPoint Presentation</vt:lpstr>
      <vt:lpstr>PowerPoint Presentation</vt:lpstr>
      <vt:lpstr>Demo</vt:lpstr>
      <vt:lpstr>PowerPoint Presentation</vt:lpstr>
      <vt:lpstr>High Bandwidth Usage</vt:lpstr>
      <vt:lpstr>Unrestricted Query Execution</vt:lpstr>
      <vt:lpstr>Low Bandwidth Usage</vt:lpstr>
      <vt:lpstr>Restricted Query Execution</vt:lpstr>
      <vt:lpstr>Demo</vt:lpstr>
      <vt:lpstr>Conclusion:</vt:lpstr>
      <vt:lpstr>What do GraphQL clients look like?</vt:lpstr>
      <vt:lpstr>Demo</vt:lpstr>
      <vt:lpstr>How can we do microservices with that?</vt:lpstr>
      <vt:lpstr>Principles</vt:lpstr>
      <vt:lpstr>PowerPoint Presentation</vt:lpstr>
      <vt:lpstr>What is schema stitching?</vt:lpstr>
      <vt:lpstr>The capability to merge multiple GraphQL schemas into one schema.</vt:lpstr>
      <vt:lpstr>PowerPoint Presentation</vt:lpstr>
      <vt:lpstr>Demo</vt:lpstr>
      <vt:lpstr>Conclusion</vt:lpstr>
      <vt:lpstr>Building a GraphQL Server</vt:lpstr>
      <vt:lpstr>Speed:</vt:lpstr>
      <vt:lpstr>Memory:</vt:lpstr>
      <vt:lpstr>PowerPoint Presentation</vt:lpstr>
      <vt:lpstr>PowerPoint Presentation</vt:lpstr>
      <vt:lpstr>Where do you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Staib</dc:creator>
  <cp:lastModifiedBy>Michael Staib</cp:lastModifiedBy>
  <cp:revision>34</cp:revision>
  <dcterms:created xsi:type="dcterms:W3CDTF">2019-10-09T09:22:13Z</dcterms:created>
  <dcterms:modified xsi:type="dcterms:W3CDTF">2019-11-11T05:24:18Z</dcterms:modified>
</cp:coreProperties>
</file>